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67" r:id="rId15"/>
    <p:sldId id="268" r:id="rId16"/>
    <p:sldId id="271" r:id="rId17"/>
    <p:sldId id="273" r:id="rId18"/>
    <p:sldId id="272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15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606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16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691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522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290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021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204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93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243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561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0691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538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888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5996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93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55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42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ECA6-89A2-E3E3-BA14-6EB2EAEBB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7152" y="2185416"/>
            <a:ext cx="9144000" cy="839404"/>
          </a:xfrm>
        </p:spPr>
        <p:txBody>
          <a:bodyPr/>
          <a:lstStyle/>
          <a:p>
            <a:r>
              <a:rPr lang="en-I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Microwave Data Using ASF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9D12B-547B-7C72-1972-15869B14F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9886" y="1749466"/>
            <a:ext cx="6507480" cy="457898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Technology, Bombay 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5890300-2356-D262-F85B-EBD994569BC0}"/>
              </a:ext>
            </a:extLst>
          </p:cNvPr>
          <p:cNvSpPr txBox="1">
            <a:spLocks/>
          </p:cNvSpPr>
          <p:nvPr/>
        </p:nvSpPr>
        <p:spPr>
          <a:xfrm>
            <a:off x="3643884" y="3810756"/>
            <a:ext cx="6507480" cy="10461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Name: Riya Sunil Kharade</a:t>
            </a:r>
          </a:p>
          <a:p>
            <a:pPr algn="l"/>
            <a:r>
              <a:rPr lang="en-I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Guided BY : Prof. Gulab Singh</a:t>
            </a:r>
          </a:p>
          <a:p>
            <a:pPr algn="l"/>
            <a:r>
              <a:rPr lang="en-I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 : Microwave Satellite Data Processing</a:t>
            </a:r>
          </a:p>
        </p:txBody>
      </p:sp>
      <p:pic>
        <p:nvPicPr>
          <p:cNvPr id="1026" name="Picture 2" descr="IIT Bombay - Wikipedia">
            <a:extLst>
              <a:ext uri="{FF2B5EF4-FFF2-40B4-BE49-F238E27FC236}">
                <a16:creationId xmlns:a16="http://schemas.microsoft.com/office/drawing/2014/main" id="{DE450058-6E9E-8458-1E2A-05E2DA79D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02" y="1702265"/>
            <a:ext cx="494033" cy="48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B9736371-F8EF-33E0-FFC4-722F8438AB8B}"/>
              </a:ext>
            </a:extLst>
          </p:cNvPr>
          <p:cNvSpPr txBox="1">
            <a:spLocks/>
          </p:cNvSpPr>
          <p:nvPr/>
        </p:nvSpPr>
        <p:spPr>
          <a:xfrm>
            <a:off x="2915412" y="3017968"/>
            <a:ext cx="6507480" cy="4578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Prayagraj (B)</a:t>
            </a:r>
          </a:p>
        </p:txBody>
      </p:sp>
    </p:spTree>
    <p:extLst>
      <p:ext uri="{BB962C8B-B14F-4D97-AF65-F5344CB8AC3E}">
        <p14:creationId xmlns:p14="http://schemas.microsoft.com/office/powerpoint/2010/main" val="2964829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842AA-E7BF-EF2C-2B34-98F497CC7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559D5-40CB-DDA7-81BC-B9B38EEBD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71236"/>
            <a:ext cx="9601196" cy="1303867"/>
          </a:xfrm>
        </p:spPr>
        <p:txBody>
          <a:bodyPr/>
          <a:lstStyle/>
          <a:p>
            <a:r>
              <a:rPr lang="en-IN" dirty="0"/>
              <a:t>Step 4: </a:t>
            </a:r>
            <a:r>
              <a:rPr lang="en-IN" dirty="0" err="1"/>
              <a:t>Deburst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D3FD8-D284-23C0-3368-6B8962EAD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3527"/>
          </a:xfrm>
        </p:spPr>
        <p:txBody>
          <a:bodyPr/>
          <a:lstStyle/>
          <a:p>
            <a:r>
              <a:rPr lang="en-IN" dirty="0"/>
              <a:t>Radar-Sentinel 1 TOPS- S1 TOPS </a:t>
            </a:r>
            <a:r>
              <a:rPr lang="en-IN" dirty="0" err="1"/>
              <a:t>Deburst</a:t>
            </a:r>
            <a:endParaRPr lang="en-IN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9D73F9-CC22-0A00-6BA7-6FDFD9A6E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68" y="2594115"/>
            <a:ext cx="3227959" cy="3306386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55EAB9-E25D-C8FE-4BBC-3C76BE0E5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081" y="2715675"/>
            <a:ext cx="3126503" cy="31848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81D45B-2357-53CD-E62E-E39715C19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475" y="2594115"/>
            <a:ext cx="3227816" cy="330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04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7A32B-6469-F505-C113-4FDB7969D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9A682-EFAC-46A5-241C-148811E8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1BC86E-3137-6CA5-646C-56143FDD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951"/>
          <a:stretch>
            <a:fillRect/>
          </a:stretch>
        </p:blipFill>
        <p:spPr>
          <a:xfrm>
            <a:off x="4009291" y="2503411"/>
            <a:ext cx="4850271" cy="971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2ED64E-A646-5227-C91D-07310D17F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291" y="3692741"/>
            <a:ext cx="5042898" cy="241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22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90B48-DE0F-A229-8CFE-3FB66C527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6F6EB-D3F1-4BE6-C0BD-D899F4DFB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88521"/>
            <a:ext cx="9601196" cy="1303867"/>
          </a:xfrm>
        </p:spPr>
        <p:txBody>
          <a:bodyPr/>
          <a:lstStyle/>
          <a:p>
            <a:r>
              <a:rPr lang="en-IN" dirty="0"/>
              <a:t>Step 5: </a:t>
            </a:r>
            <a:r>
              <a:rPr lang="en-IN" dirty="0" err="1"/>
              <a:t>Multilooking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AAD9A-875E-9CF7-47C9-A0E503618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3527"/>
          </a:xfrm>
        </p:spPr>
        <p:txBody>
          <a:bodyPr/>
          <a:lstStyle/>
          <a:p>
            <a:r>
              <a:rPr lang="en-IN" dirty="0"/>
              <a:t>Radar-SAR Utilities-</a:t>
            </a:r>
            <a:r>
              <a:rPr lang="en-IN" dirty="0" err="1"/>
              <a:t>Multilooking</a:t>
            </a:r>
            <a:endParaRPr lang="en-IN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45AB2C-6B2D-925D-1CCA-00372E69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67" y="2640121"/>
            <a:ext cx="3199228" cy="3259364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73C4B6-DBD5-5EE5-63C1-7817745B4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850" y="2640121"/>
            <a:ext cx="3217506" cy="3259364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E3B26E-41BC-9045-7DB3-95F793757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639" y="2594369"/>
            <a:ext cx="3399161" cy="347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09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4D76E-5664-0E35-B28A-6C2764D49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074D-1B9D-96DB-234B-182761DEA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DB953C-00E4-B0DD-B0F5-3A14F14A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09" b="16632"/>
          <a:stretch>
            <a:fillRect/>
          </a:stretch>
        </p:blipFill>
        <p:spPr>
          <a:xfrm>
            <a:off x="3230245" y="2491991"/>
            <a:ext cx="5731510" cy="1217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1F2ACA-C1EA-9B60-08AF-33F5CC19C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711" y="3915697"/>
            <a:ext cx="4741447" cy="222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86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1077C-A322-05DF-7A2E-4F1E3AA91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062BA-3234-5C18-62D2-0ECDC3E8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07813"/>
            <a:ext cx="9601196" cy="1047836"/>
          </a:xfrm>
        </p:spPr>
        <p:txBody>
          <a:bodyPr/>
          <a:lstStyle/>
          <a:p>
            <a:r>
              <a:rPr lang="en-IN" dirty="0"/>
              <a:t>Step 6: Speckle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1233A-A54E-310A-3AD0-750EC2A2E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3527"/>
          </a:xfrm>
        </p:spPr>
        <p:txBody>
          <a:bodyPr/>
          <a:lstStyle/>
          <a:p>
            <a:r>
              <a:rPr lang="en-IN" dirty="0"/>
              <a:t>Radar-</a:t>
            </a:r>
            <a:r>
              <a:rPr lang="en-IN" dirty="0" err="1"/>
              <a:t>Speckel</a:t>
            </a:r>
            <a:r>
              <a:rPr lang="en-IN" dirty="0"/>
              <a:t> Filtering-Single Product Speckle Filtering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B2755E-A3C4-09A3-9548-9111D7B88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86" y="2600974"/>
            <a:ext cx="3266819" cy="3327654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F39825-3230-434D-8850-D1EF79680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952" y="2600973"/>
            <a:ext cx="3219742" cy="33276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6A4C39-A3BE-D5A8-B2A6-DFF3E7D2B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697" y="2600973"/>
            <a:ext cx="3205776" cy="332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88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2324E-7B71-FFB3-8F44-1B804BAAB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9C32D-0C17-BFA9-BFB8-69A7A4488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0B23D5-BB46-C24A-0A5B-B69978047A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6588"/>
          <a:stretch>
            <a:fillRect/>
          </a:stretch>
        </p:blipFill>
        <p:spPr>
          <a:xfrm>
            <a:off x="3612082" y="2540952"/>
            <a:ext cx="5731510" cy="1303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38E888-81DB-23E2-C0ED-88C4A4FB9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660" y="3945632"/>
            <a:ext cx="4460093" cy="216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05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E2320-3530-1D92-BDAB-6D6E1E511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2D805-5CBD-A2ED-3AFE-F801AF90E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07813"/>
            <a:ext cx="9601196" cy="1047836"/>
          </a:xfrm>
        </p:spPr>
        <p:txBody>
          <a:bodyPr/>
          <a:lstStyle/>
          <a:p>
            <a:r>
              <a:rPr lang="en-IN" dirty="0"/>
              <a:t>Step 7:Range-Doppler Terrain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03AF3-0F4A-E35C-6B19-36BA376AF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3527"/>
          </a:xfrm>
        </p:spPr>
        <p:txBody>
          <a:bodyPr/>
          <a:lstStyle/>
          <a:p>
            <a:r>
              <a:rPr lang="en-IN" dirty="0"/>
              <a:t>Radar-Geometric-Terrain Correction-Range Doppler Terrain Correction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5561D3F-AC1C-DA08-7276-E1DC23F05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9128"/>
            <a:ext cx="3250863" cy="3304837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022EB6-09DC-01E8-F4FC-DA8182A43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972" y="2429128"/>
            <a:ext cx="2459023" cy="3304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CAEEBA-2548-E2EE-6476-A2D40977C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905" y="2429128"/>
            <a:ext cx="2637790" cy="35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75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48ACC-B21D-2FBD-D498-EF66791B5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4566-3632-0AF1-FE64-26FE394BF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63957C-C667-46AB-6944-C1CF261F10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316"/>
          <a:stretch>
            <a:fillRect/>
          </a:stretch>
        </p:blipFill>
        <p:spPr>
          <a:xfrm>
            <a:off x="4005072" y="2503643"/>
            <a:ext cx="4922674" cy="1401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3196BA-48F1-4AF8-5885-A60571DB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0" y="3985660"/>
            <a:ext cx="4352544" cy="216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07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CEE0D-CE26-B43D-C1EE-18D1ADA79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AF63-B1D4-1A48-5E6B-9D0F4937C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07813"/>
            <a:ext cx="9601196" cy="1047836"/>
          </a:xfrm>
        </p:spPr>
        <p:txBody>
          <a:bodyPr/>
          <a:lstStyle/>
          <a:p>
            <a:r>
              <a:rPr lang="en-IN"/>
              <a:t>Step 8: </a:t>
            </a:r>
            <a:r>
              <a:rPr lang="en-IN" dirty="0"/>
              <a:t>RGB Image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1F2C-49F4-9A83-5108-666B8A02D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3527"/>
          </a:xfrm>
        </p:spPr>
        <p:txBody>
          <a:bodyPr/>
          <a:lstStyle/>
          <a:p>
            <a:r>
              <a:rPr lang="en-IN" dirty="0"/>
              <a:t>Right Click On TC file-Open RGB Image Window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AC522-16BE-E47F-B50A-B4CDA28AA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135" y="2874847"/>
            <a:ext cx="3871729" cy="2778851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CE2D2E-5FF2-5278-F196-88E2B5D13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136" y="3109423"/>
            <a:ext cx="3603692" cy="23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69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07377-5F4F-7A2B-C360-A526E6A24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BFABB-1A6C-A712-3D86-1A6802E3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66BA64-9109-118A-2C79-45AD0EA39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768" y="2536864"/>
            <a:ext cx="6912864" cy="347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858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EB9CA-9ED3-FB86-2C2E-51BDDD8BC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Data Downloading Using ASF for Prayagraj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C93813-255C-BF79-F938-6B5D508A1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7787" y="2651760"/>
            <a:ext cx="6753995" cy="3223578"/>
          </a:xfrm>
        </p:spPr>
      </p:pic>
    </p:spTree>
    <p:extLst>
      <p:ext uri="{BB962C8B-B14F-4D97-AF65-F5344CB8AC3E}">
        <p14:creationId xmlns:p14="http://schemas.microsoft.com/office/powerpoint/2010/main" val="1657085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78F2E-E0EC-51CD-9358-6B1897E2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  S1 B Data /S1 Tops- Split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855DB-DA24-86B0-5B5E-3A4EC3CDF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Drag and Drop folder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826ED-091D-2DEA-9373-B2FC93029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83" y="3429000"/>
            <a:ext cx="7573432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71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8E2CC-57A2-D305-941C-0CC805CDF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98193"/>
            <a:ext cx="9601196" cy="1303867"/>
          </a:xfrm>
        </p:spPr>
        <p:txBody>
          <a:bodyPr/>
          <a:lstStyle/>
          <a:p>
            <a:r>
              <a:rPr lang="en-IN" dirty="0"/>
              <a:t>Step 1: Apply Arbit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97371-9980-0902-B26F-011A16BFD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008" y="2002060"/>
            <a:ext cx="9601196" cy="713232"/>
          </a:xfrm>
        </p:spPr>
        <p:txBody>
          <a:bodyPr>
            <a:normAutofit/>
          </a:bodyPr>
          <a:lstStyle/>
          <a:p>
            <a:r>
              <a:rPr lang="en-IN" dirty="0"/>
              <a:t>Radar-Apply Arbit File-Run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4949C-9B69-03C8-8507-1D695007E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79" y="2468880"/>
            <a:ext cx="3354556" cy="3410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9938A9-C350-6E70-62AE-7C1098532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579" y="2468880"/>
            <a:ext cx="3310984" cy="3372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1501C7-A810-534A-3E9B-CD42F65DB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576" y="2431352"/>
            <a:ext cx="3379345" cy="341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8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285A-A0A1-D2A5-8AE3-1E939EFA4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D6F7C9-09B8-D099-34D5-1F15EDC2D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" r="16531" b="44712"/>
          <a:stretch>
            <a:fillRect/>
          </a:stretch>
        </p:blipFill>
        <p:spPr>
          <a:xfrm>
            <a:off x="3374137" y="2467890"/>
            <a:ext cx="5035980" cy="1016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FA04CD-6169-D875-A539-83DA25805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288" y="3574709"/>
            <a:ext cx="4962828" cy="241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84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43F1D-605D-8735-BBB6-03CCA65A5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B4C2-1EF0-88A5-90A2-3741C2DB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62676"/>
            <a:ext cx="9601196" cy="1303867"/>
          </a:xfrm>
        </p:spPr>
        <p:txBody>
          <a:bodyPr/>
          <a:lstStyle/>
          <a:p>
            <a:r>
              <a:rPr lang="en-IN" dirty="0"/>
              <a:t>Step 2: Split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49F7B-ED28-C0CD-3771-2E255867C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1991665"/>
            <a:ext cx="9601196" cy="451444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Radar-Sentinel 1 TOPS – S1 TOPS Split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1D6694-BEBF-0C22-CAE7-AE893FC2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r="2235"/>
          <a:stretch>
            <a:fillRect/>
          </a:stretch>
        </p:blipFill>
        <p:spPr>
          <a:xfrm>
            <a:off x="968823" y="2600219"/>
            <a:ext cx="3283137" cy="2494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9FDDE5-13C7-7CDC-C236-08190D6B4A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79976" y="2593840"/>
            <a:ext cx="3572270" cy="2641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0237D4-31F0-9B75-B7E6-0D6F375942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89" r="1559"/>
          <a:stretch>
            <a:fillRect/>
          </a:stretch>
        </p:blipFill>
        <p:spPr>
          <a:xfrm>
            <a:off x="8080262" y="2593840"/>
            <a:ext cx="3283137" cy="25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63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0C742-A560-7EAD-6195-ABF44B6E4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82D13-EC5E-B881-AF45-1633FE291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B19AE0-1621-C0C5-1B02-6CEDE0B493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6036"/>
          <a:stretch>
            <a:fillRect/>
          </a:stretch>
        </p:blipFill>
        <p:spPr>
          <a:xfrm>
            <a:off x="3137916" y="2468389"/>
            <a:ext cx="5731510" cy="625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9D5A89-9FB9-6E77-F0A2-88259E18C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916" y="3276282"/>
            <a:ext cx="5916168" cy="286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6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0C573-C74E-85C9-7C5A-217257BDB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13330-F75F-9359-92FA-2A0D25033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3: Calibration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5A61B-B676-BCB5-87AB-20A7905E8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3527"/>
          </a:xfrm>
        </p:spPr>
        <p:txBody>
          <a:bodyPr/>
          <a:lstStyle/>
          <a:p>
            <a:r>
              <a:rPr lang="en-IN" dirty="0"/>
              <a:t>Radar-Radiometric-Calibration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C27B8-F974-7E1B-EE12-8A3AB4D3D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54" y="2592947"/>
            <a:ext cx="3221988" cy="3287491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4B2135-E894-0E8D-4CE4-40532DF83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491" y="2536220"/>
            <a:ext cx="3327018" cy="3400943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F6659EA-1C79-192F-A90D-6937B0E90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401" y="2536220"/>
            <a:ext cx="3345399" cy="340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13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F6324-A3FE-37EB-11AC-F05A0C120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14625-198A-0D12-399C-912047A0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BFE161-9852-77A8-078D-D1F8F6058C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962"/>
          <a:stretch>
            <a:fillRect/>
          </a:stretch>
        </p:blipFill>
        <p:spPr>
          <a:xfrm>
            <a:off x="3401568" y="2485929"/>
            <a:ext cx="5731510" cy="9012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0B668C-FFB9-6A0A-2E05-8A2CBF4FF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568" y="3470815"/>
            <a:ext cx="5641848" cy="275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4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97</TotalTime>
  <Words>136</Words>
  <Application>Microsoft Office PowerPoint</Application>
  <PresentationFormat>Widescreen</PresentationFormat>
  <Paragraphs>33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Garamond</vt:lpstr>
      <vt:lpstr>Times New Roman</vt:lpstr>
      <vt:lpstr>Organic</vt:lpstr>
      <vt:lpstr>Microwave Data Using ASF</vt:lpstr>
      <vt:lpstr>Data Downloading Using ASF for Prayagraj </vt:lpstr>
      <vt:lpstr>Import  S1 B Data /S1 Tops- Split </vt:lpstr>
      <vt:lpstr>Step 1: Apply Arbit File</vt:lpstr>
      <vt:lpstr>OUTPUT</vt:lpstr>
      <vt:lpstr>Step 2: Split  </vt:lpstr>
      <vt:lpstr>OUTPUT</vt:lpstr>
      <vt:lpstr>Step 3: Calibration </vt:lpstr>
      <vt:lpstr>OUTPUT</vt:lpstr>
      <vt:lpstr>Step 4: Deburst</vt:lpstr>
      <vt:lpstr>OUTPUT</vt:lpstr>
      <vt:lpstr>Step 5: Multilooking</vt:lpstr>
      <vt:lpstr>OUTPUT</vt:lpstr>
      <vt:lpstr>Step 6: Speckle Filtering</vt:lpstr>
      <vt:lpstr>OUTPUT</vt:lpstr>
      <vt:lpstr>Step 7:Range-Doppler Terrain Correction</vt:lpstr>
      <vt:lpstr>OUTPUT</vt:lpstr>
      <vt:lpstr>Step 8: RGB Image Window</vt:lpstr>
      <vt:lpstr>OUTPUT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Riya Kharade</dc:creator>
  <cp:lastModifiedBy>Riya Kharade</cp:lastModifiedBy>
  <cp:revision>5</cp:revision>
  <dcterms:created xsi:type="dcterms:W3CDTF">2025-06-08T11:05:20Z</dcterms:created>
  <dcterms:modified xsi:type="dcterms:W3CDTF">2025-06-09T06:20:58Z</dcterms:modified>
</cp:coreProperties>
</file>